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1" r:id="rId7"/>
    <p:sldId id="263" r:id="rId8"/>
    <p:sldId id="262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8" d="100"/>
          <a:sy n="108" d="100"/>
        </p:scale>
        <p:origin x="678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gif>
</file>

<file path=ppt/media/image2.png>
</file>

<file path=ppt/media/image3.jpg>
</file>

<file path=ppt/media/image4.png>
</file>

<file path=ppt/media/image5.png>
</file>

<file path=ppt/media/image6.gif>
</file>

<file path=ppt/media/image7.gif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C8CD132-FEBA-4236-BE95-949E77E3ABA4}" type="datetimeFigureOut">
              <a:rPr lang="en-US" smtClean="0"/>
              <a:t>11/15/2021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7343EC4-0D66-4142-8C55-FD79C72987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72006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7343EC4-0D66-4142-8C55-FD79C729876D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815204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7343EC4-0D66-4142-8C55-FD79C729876D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452602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F7250F-0878-4B05-8C3E-21E6B5CE192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08B2017-2BDA-4814-9288-9BA9DD2B8BC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6CC50C8-4A7C-44A0-86BD-4C35968407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09C8A7-3D90-4AB3-BF50-802F55630B08}" type="datetimeFigureOut">
              <a:rPr lang="en-US" smtClean="0"/>
              <a:t>11/15/2021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F847278-FFB7-485B-85D0-FF446F4847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3355130-0356-4889-B4A0-95D69C34B1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FC7207-6029-429D-AF2F-AFB30773CD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7624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168614-A3F0-4151-84FA-A477AE43B4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F80EB24-B1DD-4670-9F3B-CDB203A8B4F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2E81420-939C-4975-A2DD-D03DE8FEC3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09C8A7-3D90-4AB3-BF50-802F55630B08}" type="datetimeFigureOut">
              <a:rPr lang="en-US" smtClean="0"/>
              <a:t>11/15/2021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15F6731-024D-492E-8DD7-D0BEE5D44A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F45CE3D-C4D8-4790-8B92-2ED6254426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FC7207-6029-429D-AF2F-AFB30773CD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000893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A207B6A-4113-424B-AC77-1D8EA7F1C14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292F4A3-B6DB-47FE-B8E8-3CB5D7E55FD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59D957-709A-406E-A9C5-2E83255492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09C8A7-3D90-4AB3-BF50-802F55630B08}" type="datetimeFigureOut">
              <a:rPr lang="en-US" smtClean="0"/>
              <a:t>11/15/2021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23143AD-CB2C-493D-A14E-2E58AFF851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CB874C4-3570-49CC-BA60-EF61511371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FC7207-6029-429D-AF2F-AFB30773CD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42352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F9FA3A-B4E9-4B89-802B-CFFE5794C9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8C46C2-3A6E-4E2E-BC87-BAC9EEAE939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CD9F9FD-83A5-4EDB-BAFB-58DCC89AE7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09C8A7-3D90-4AB3-BF50-802F55630B08}" type="datetimeFigureOut">
              <a:rPr lang="en-US" smtClean="0"/>
              <a:t>11/15/2021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ED729F9-38D2-48B6-81C1-5B87D9767C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D0F429D-15F6-427C-B638-14B2E73F7F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FC7207-6029-429D-AF2F-AFB30773CD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381844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733F4A-7A1D-4B24-8C81-00BCF2630E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0AE93B7-EBE8-4BD4-A5BC-C0C1E6A0D3C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9511A9-D544-455B-B987-ED1C1A5101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09C8A7-3D90-4AB3-BF50-802F55630B08}" type="datetimeFigureOut">
              <a:rPr lang="en-US" smtClean="0"/>
              <a:t>11/15/2021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AF47D13-14BD-4F2D-AB5D-D6E6310F62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353301C-4AE4-4DDA-B7CF-4E257C8929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FC7207-6029-429D-AF2F-AFB30773CD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42329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128DBF-4B57-4598-8BA4-8AA16A8B6A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83063D-95AA-40EA-9DBA-5A4DBF6FB32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B159D16-4C56-4DBD-B4BD-AF6ED09A157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2D6A23D-2509-43FB-97CD-49305B436A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09C8A7-3D90-4AB3-BF50-802F55630B08}" type="datetimeFigureOut">
              <a:rPr lang="en-US" smtClean="0"/>
              <a:t>11/15/2021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3BCF9F3-F9EE-41FE-870A-7A809B9C5D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0AE2A74-9B25-40C2-9766-C541B43D0B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FC7207-6029-429D-AF2F-AFB30773CD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548879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A9ED03-5192-479F-8E2B-4FC9620DA0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4B466F8-1184-4638-966C-88386A44A66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61CEDA6-5CEB-4726-8F9A-E09993D2532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336A715-D60B-4DD4-948B-3470547380B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D267F0B-D3AD-4AB2-AEE1-F6F92E0A8F0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025C706-6EF9-4B53-9D22-D5EB0DA9C8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09C8A7-3D90-4AB3-BF50-802F55630B08}" type="datetimeFigureOut">
              <a:rPr lang="en-US" smtClean="0"/>
              <a:t>11/15/2021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1F45873-87DE-4665-949B-24479178B8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1AFE8B4-1D7B-4962-92DF-E086F839E5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FC7207-6029-429D-AF2F-AFB30773CD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571721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DAA5CF-7EC4-4607-9E17-4C26752833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C6D5475-ABE1-491B-8CA1-2D4DCD2045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09C8A7-3D90-4AB3-BF50-802F55630B08}" type="datetimeFigureOut">
              <a:rPr lang="en-US" smtClean="0"/>
              <a:t>11/15/2021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5632FA2-05D4-4272-8CAA-D5E8C489BB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AABD628-DC37-43D1-A17D-8504335F40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FC7207-6029-429D-AF2F-AFB30773CD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03962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7BFDC79-FD66-47AA-8A47-B2412C24FF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09C8A7-3D90-4AB3-BF50-802F55630B08}" type="datetimeFigureOut">
              <a:rPr lang="en-US" smtClean="0"/>
              <a:t>11/15/2021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0CF5796-0488-4C1E-9A5B-06BC2DBC97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DA5420D-E184-47A1-9439-C7C6F89E16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FC7207-6029-429D-AF2F-AFB30773CD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39085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4EF64D-870E-45A8-A47D-461AF9AA6E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94007F-9C6C-4954-8755-FA7B4B5B9B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FBF9D63-00C6-40F3-832B-3B171AC2266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0417CC1-9D0D-45A8-BCF6-3966AF95E0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09C8A7-3D90-4AB3-BF50-802F55630B08}" type="datetimeFigureOut">
              <a:rPr lang="en-US" smtClean="0"/>
              <a:t>11/15/2021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B2662AB-D45E-4447-B818-4917B25298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9B61445-76D2-4446-AAE8-40F7F9A664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FC7207-6029-429D-AF2F-AFB30773CD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368882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BF59B1-1C14-47D7-8514-5FF514A36B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55B3527-31E0-4FAF-98A4-A6F032DBCE0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DE91ED7-D153-48A8-8E21-62166D75419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2AC76E3-0B14-4A01-9508-33E6E7F2A3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09C8A7-3D90-4AB3-BF50-802F55630B08}" type="datetimeFigureOut">
              <a:rPr lang="en-US" smtClean="0"/>
              <a:t>11/15/2021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359653A-F164-4284-A2E4-B0E4AAFC59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851595A-1795-4A9C-AB32-CDA48D43A0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FC7207-6029-429D-AF2F-AFB30773CD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42554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9F6F66B-D33B-4DCE-9268-279F0B1C2B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DD05706-C55D-4D82-B876-6F3655FE792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9260D85-A4C4-49BD-A21B-1FDD66BCC03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09C8A7-3D90-4AB3-BF50-802F55630B08}" type="datetimeFigureOut">
              <a:rPr lang="en-US" smtClean="0"/>
              <a:t>11/15/2021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50EE86D-7AF5-46D6-902A-73D88107081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EAE7E94-C578-47E6-A8B3-B87DF2F1BB3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2FC7207-6029-429D-AF2F-AFB30773CD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33275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www.101computing.net/london-bus-timetable/" TargetMode="External"/><Relationship Id="rId4" Type="http://schemas.openxmlformats.org/officeDocument/2006/relationships/hyperlink" Target="https://ifpsprincipal.wordpress.com/2019/01/11/bus-153-delayed-approximately-45-minutes/" TargetMode="Externa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gi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EA55FF-B0F4-4622-A650-4BEAEB44074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Realizable Accessibility</a:t>
            </a:r>
            <a:br>
              <a:rPr lang="en-US" dirty="0"/>
            </a:br>
            <a:r>
              <a:rPr lang="en-US" sz="4400" dirty="0"/>
              <a:t>Reevaluating the Reliability of Public Transit Accessibility 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D842F2B-C6D6-47B1-A40C-F2678AE334A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  <a:p>
            <a:r>
              <a:rPr lang="en-US" dirty="0"/>
              <a:t>Luyu Liu</a:t>
            </a:r>
          </a:p>
          <a:p>
            <a:r>
              <a:rPr lang="en-US" dirty="0"/>
              <a:t>2021/11/17</a:t>
            </a:r>
          </a:p>
        </p:txBody>
      </p:sp>
    </p:spTree>
    <p:extLst>
      <p:ext uri="{BB962C8B-B14F-4D97-AF65-F5344CB8AC3E}">
        <p14:creationId xmlns:p14="http://schemas.microsoft.com/office/powerpoint/2010/main" val="264231884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54064A-81B4-467C-B69A-4CF25DCB09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accessibility?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0A3444-A8D9-4ABC-BB5B-E3A5D6C11E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589234" cy="4351338"/>
          </a:xfrm>
        </p:spPr>
        <p:txBody>
          <a:bodyPr>
            <a:normAutofit lnSpcReduction="10000"/>
          </a:bodyPr>
          <a:lstStyle/>
          <a:p>
            <a:r>
              <a:rPr lang="en-US" dirty="0"/>
              <a:t>Accessibility is your ability to reach different places</a:t>
            </a:r>
          </a:p>
          <a:p>
            <a:r>
              <a:rPr lang="en-US" dirty="0"/>
              <a:t>Example: How far can you go in 30 minutes?</a:t>
            </a:r>
          </a:p>
          <a:p>
            <a:r>
              <a:rPr lang="en-US" dirty="0"/>
              <a:t>Example: How many jobs you can commute to by bus?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sz="2800" dirty="0"/>
              <a:t>Accessibility is your freedom to move, which public transit usually </a:t>
            </a:r>
            <a:r>
              <a:rPr lang="en-US" dirty="0"/>
              <a:t>lacks</a:t>
            </a:r>
            <a:endParaRPr lang="en-US" sz="2800" dirty="0"/>
          </a:p>
        </p:txBody>
      </p:sp>
      <p:pic>
        <p:nvPicPr>
          <p:cNvPr id="7" name="Picture 6" descr="Map&#10;&#10;Description automatically generated">
            <a:extLst>
              <a:ext uri="{FF2B5EF4-FFF2-40B4-BE49-F238E27FC236}">
                <a16:creationId xmlns:a16="http://schemas.microsoft.com/office/drawing/2014/main" id="{E9BA185E-0944-439B-897C-97F1913CE49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03145" y="575199"/>
            <a:ext cx="5707602" cy="57076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17461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132B1C-7366-44CA-B664-44212C3A9D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do we fail transit accessibility?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5E2CDB-0F1D-4D9B-A06A-32B126B401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6262396" cy="4351338"/>
          </a:xfrm>
        </p:spPr>
        <p:txBody>
          <a:bodyPr>
            <a:normAutofit/>
          </a:bodyPr>
          <a:lstStyle/>
          <a:p>
            <a:r>
              <a:rPr lang="en-US" sz="3600" dirty="0"/>
              <a:t>In short, we do not measure it right: it is not reliable</a:t>
            </a:r>
          </a:p>
          <a:p>
            <a:r>
              <a:rPr lang="en-US" sz="3600" dirty="0"/>
              <a:t>Traditional studies used scheduled data</a:t>
            </a:r>
          </a:p>
          <a:p>
            <a:pPr lvl="1"/>
            <a:r>
              <a:rPr lang="en-US" sz="3200" dirty="0"/>
              <a:t>Scheduled data is not reality</a:t>
            </a:r>
          </a:p>
          <a:p>
            <a:pPr lvl="1"/>
            <a:r>
              <a:rPr lang="en-US" sz="3200" dirty="0"/>
              <a:t>Delay or early arrival can happen (a lot!)</a:t>
            </a:r>
          </a:p>
        </p:txBody>
      </p:sp>
      <p:pic>
        <p:nvPicPr>
          <p:cNvPr id="5" name="Picture 4" descr="Table&#10;&#10;Description automatically generated">
            <a:extLst>
              <a:ext uri="{FF2B5EF4-FFF2-40B4-BE49-F238E27FC236}">
                <a16:creationId xmlns:a16="http://schemas.microsoft.com/office/drawing/2014/main" id="{79DA9B93-79FF-4FA8-A0EF-348FD4B9B1D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4828" b="17119"/>
          <a:stretch/>
        </p:blipFill>
        <p:spPr>
          <a:xfrm>
            <a:off x="7850206" y="1597519"/>
            <a:ext cx="3697979" cy="2403775"/>
          </a:xfrm>
          <a:prstGeom prst="rect">
            <a:avLst/>
          </a:prstGeom>
        </p:spPr>
      </p:pic>
      <p:pic>
        <p:nvPicPr>
          <p:cNvPr id="8" name="Picture 7" descr="A sign on the side of a road&#10;&#10;Description automatically generated with medium confidence">
            <a:extLst>
              <a:ext uri="{FF2B5EF4-FFF2-40B4-BE49-F238E27FC236}">
                <a16:creationId xmlns:a16="http://schemas.microsoft.com/office/drawing/2014/main" id="{F2BE923C-5556-4747-9A7D-CF63248B60E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3330"/>
          <a:stretch/>
        </p:blipFill>
        <p:spPr>
          <a:xfrm>
            <a:off x="7850206" y="4276943"/>
            <a:ext cx="3697979" cy="2403775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1FAF43BF-0BD3-4986-8DB0-0D75EC843679}"/>
              </a:ext>
            </a:extLst>
          </p:cNvPr>
          <p:cNvSpPr txBox="1"/>
          <p:nvPr/>
        </p:nvSpPr>
        <p:spPr>
          <a:xfrm>
            <a:off x="920621" y="6437621"/>
            <a:ext cx="609755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hlinkClick r:id="rId4"/>
              </a:rPr>
              <a:t>Source</a:t>
            </a:r>
            <a:r>
              <a:rPr lang="en-US" dirty="0"/>
              <a:t>  </a:t>
            </a:r>
            <a:r>
              <a:rPr lang="en-US" dirty="0" err="1">
                <a:hlinkClick r:id="rId5"/>
              </a:rPr>
              <a:t>Source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5446369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F9AE8F-54AA-4F10-A13C-B08308B751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 just measure the actual time!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2AAF19-BBFC-405A-95DE-8E9670C1F02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Why don’t we just change the </a:t>
            </a:r>
            <a:r>
              <a:rPr lang="en-US" strike="sngStrike" dirty="0"/>
              <a:t>scheduled time </a:t>
            </a:r>
            <a:r>
              <a:rPr lang="en-US" dirty="0"/>
              <a:t>to the </a:t>
            </a:r>
            <a:r>
              <a:rPr lang="en-US" b="1" dirty="0"/>
              <a:t>actual real-time time</a:t>
            </a:r>
            <a:r>
              <a:rPr lang="en-US" dirty="0"/>
              <a:t>?</a:t>
            </a:r>
          </a:p>
          <a:p>
            <a:r>
              <a:rPr lang="en-US" dirty="0"/>
              <a:t>Yes, people did:</a:t>
            </a:r>
          </a:p>
          <a:p>
            <a:pPr lvl="1"/>
            <a:r>
              <a:rPr lang="en-US" dirty="0"/>
              <a:t>Wessel, Allen, Farber (2017) and Wessel and Farber (2019) </a:t>
            </a:r>
            <a:r>
              <a:rPr lang="en-US" b="1" dirty="0"/>
              <a:t>retrospectively </a:t>
            </a:r>
            <a:r>
              <a:rPr lang="en-US" dirty="0"/>
              <a:t>calculate the real-time accessibility</a:t>
            </a:r>
          </a:p>
          <a:p>
            <a:pPr lvl="1"/>
            <a:r>
              <a:rPr lang="en-US" dirty="0"/>
              <a:t>They found that the </a:t>
            </a:r>
            <a:r>
              <a:rPr lang="en-US" b="1" dirty="0"/>
              <a:t>retrospective real-time accessibility </a:t>
            </a:r>
            <a:r>
              <a:rPr lang="en-US" dirty="0"/>
              <a:t>are significantly different from the </a:t>
            </a:r>
            <a:r>
              <a:rPr lang="en-US" b="1" dirty="0"/>
              <a:t>scheduled accessibility</a:t>
            </a:r>
          </a:p>
          <a:p>
            <a:pPr marL="0" indent="0">
              <a:buNone/>
            </a:pPr>
            <a:endParaRPr lang="en-US" b="1" dirty="0"/>
          </a:p>
          <a:p>
            <a:pPr marL="0" indent="0">
              <a:buNone/>
            </a:pPr>
            <a:r>
              <a:rPr lang="en-US" dirty="0"/>
              <a:t>Is it the end of the discussion?</a:t>
            </a:r>
          </a:p>
        </p:txBody>
      </p:sp>
    </p:spTree>
    <p:extLst>
      <p:ext uri="{BB962C8B-B14F-4D97-AF65-F5344CB8AC3E}">
        <p14:creationId xmlns:p14="http://schemas.microsoft.com/office/powerpoint/2010/main" val="220923607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74B8A6-DB93-4636-A9D8-24F8F622A7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4816151" cy="1325563"/>
          </a:xfrm>
        </p:spPr>
        <p:txBody>
          <a:bodyPr/>
          <a:lstStyle/>
          <a:p>
            <a:r>
              <a:rPr lang="en-US" dirty="0"/>
              <a:t>But can you actually do it?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CB249B-DC4A-4A5A-9DFA-73F9EF712F6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881465" cy="4351338"/>
          </a:xfrm>
        </p:spPr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en-US" dirty="0"/>
              <a:t>Short answer: you cannot. Because you must predict the future.</a:t>
            </a:r>
          </a:p>
          <a:p>
            <a:endParaRPr lang="en-US" dirty="0"/>
          </a:p>
          <a:p>
            <a:r>
              <a:rPr lang="en-US" dirty="0"/>
              <a:t>No one can tell buses’ actual arrival time before taking the bus</a:t>
            </a:r>
          </a:p>
          <a:p>
            <a:r>
              <a:rPr lang="en-US" dirty="0"/>
              <a:t>Transfer is possible retrospectively but cannot foresee it</a:t>
            </a:r>
          </a:p>
          <a:p>
            <a:r>
              <a:rPr lang="en-US" dirty="0"/>
              <a:t>What you planned can be different from what you take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8ABC3EA0-04DA-476E-9014-9C696C999A2E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5875635" y="493428"/>
            <a:ext cx="6170185" cy="617018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08288239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BA4883-49B7-4A8A-98C2-3B6ADD7B73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0718" y="365125"/>
            <a:ext cx="4405604" cy="1325563"/>
          </a:xfrm>
        </p:spPr>
        <p:txBody>
          <a:bodyPr>
            <a:normAutofit/>
          </a:bodyPr>
          <a:lstStyle/>
          <a:p>
            <a:r>
              <a:rPr lang="en-US" dirty="0"/>
              <a:t>Realizable accessibility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263FB6-CC3A-4946-A2CE-78B7409538E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0718" y="1690688"/>
            <a:ext cx="5278514" cy="5031525"/>
          </a:xfrm>
        </p:spPr>
        <p:txBody>
          <a:bodyPr>
            <a:normAutofit/>
          </a:bodyPr>
          <a:lstStyle/>
          <a:p>
            <a:r>
              <a:rPr lang="en-US" dirty="0"/>
              <a:t>It is two-step.</a:t>
            </a:r>
          </a:p>
          <a:p>
            <a:pPr lvl="1"/>
            <a:r>
              <a:rPr lang="en-US" dirty="0"/>
              <a:t>First plan with scheduled times, which are available beforehand.</a:t>
            </a:r>
          </a:p>
          <a:p>
            <a:pPr lvl="1"/>
            <a:r>
              <a:rPr lang="en-US" dirty="0"/>
              <a:t>Then implement with actual times.</a:t>
            </a:r>
          </a:p>
          <a:p>
            <a:pPr lvl="1"/>
            <a:r>
              <a:rPr lang="en-US" dirty="0"/>
              <a:t>Just like what human does.</a:t>
            </a:r>
          </a:p>
          <a:p>
            <a:r>
              <a:rPr lang="en-US" dirty="0"/>
              <a:t>It is more conservative.</a:t>
            </a:r>
          </a:p>
          <a:p>
            <a:pPr lvl="1"/>
            <a:r>
              <a:rPr lang="en-US" dirty="0">
                <a:solidFill>
                  <a:schemeClr val="accent2">
                    <a:lumMod val="75000"/>
                  </a:schemeClr>
                </a:solidFill>
              </a:rPr>
              <a:t>Realizable accessibility </a:t>
            </a:r>
            <a:r>
              <a:rPr lang="en-US" dirty="0"/>
              <a:t>has smallest reachable area in 30 minutes</a:t>
            </a:r>
          </a:p>
          <a:p>
            <a:pPr marL="0" indent="0">
              <a:buNone/>
            </a:pPr>
            <a:endParaRPr lang="en-US" dirty="0">
              <a:solidFill>
                <a:srgbClr val="FF0000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3103826-C30B-4A2F-9E0C-4005006B459F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559" t="50000"/>
          <a:stretch/>
        </p:blipFill>
        <p:spPr bwMode="auto">
          <a:xfrm>
            <a:off x="5679232" y="206807"/>
            <a:ext cx="6512768" cy="6586427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83697197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571E0D-9FB9-4116-A9B1-BDFD3DCF47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5257800" cy="1325563"/>
          </a:xfrm>
        </p:spPr>
        <p:txBody>
          <a:bodyPr/>
          <a:lstStyle/>
          <a:p>
            <a:r>
              <a:rPr lang="en-US" dirty="0"/>
              <a:t>How unreliable public transit can be?</a:t>
            </a:r>
          </a:p>
        </p:txBody>
      </p:sp>
      <p:pic>
        <p:nvPicPr>
          <p:cNvPr id="5" name="Content Placeholder 4" descr="Map&#10;&#10;Description automatically generated">
            <a:extLst>
              <a:ext uri="{FF2B5EF4-FFF2-40B4-BE49-F238E27FC236}">
                <a16:creationId xmlns:a16="http://schemas.microsoft.com/office/drawing/2014/main" id="{7D78DEEB-D226-488D-B3D5-645A046AC8C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438385"/>
            <a:ext cx="5981230" cy="5981230"/>
          </a:xfrm>
        </p:spPr>
      </p:pic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09330D69-1BED-4A47-961C-CC7E566EA218}"/>
              </a:ext>
            </a:extLst>
          </p:cNvPr>
          <p:cNvSpPr txBox="1">
            <a:spLocks/>
          </p:cNvSpPr>
          <p:nvPr/>
        </p:nvSpPr>
        <p:spPr>
          <a:xfrm>
            <a:off x="838200" y="1825625"/>
            <a:ext cx="4881465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/>
              <a:t>Unreliability</a:t>
            </a:r>
            <a:r>
              <a:rPr lang="en-US" dirty="0"/>
              <a:t>: the difference between realizable and scheduled accessibility</a:t>
            </a:r>
          </a:p>
          <a:p>
            <a:endParaRPr lang="en-US" dirty="0"/>
          </a:p>
          <a:p>
            <a:r>
              <a:rPr lang="en-US" dirty="0"/>
              <a:t>It is the </a:t>
            </a:r>
            <a:r>
              <a:rPr lang="en-US" i="1" dirty="0"/>
              <a:t>degree of broken promise</a:t>
            </a:r>
          </a:p>
          <a:p>
            <a:r>
              <a:rPr lang="en-US" dirty="0"/>
              <a:t>Example: How far you can go from Columbus downtown </a:t>
            </a:r>
            <a:r>
              <a:rPr lang="en-US" b="1" dirty="0">
                <a:solidFill>
                  <a:schemeClr val="accent2">
                    <a:lumMod val="75000"/>
                  </a:schemeClr>
                </a:solidFill>
              </a:rPr>
              <a:t>in the real world (orange) </a:t>
            </a:r>
            <a:r>
              <a:rPr lang="en-US" i="1" dirty="0"/>
              <a:t>versus</a:t>
            </a:r>
            <a:r>
              <a:rPr lang="en-US" dirty="0"/>
              <a:t> </a:t>
            </a:r>
            <a:r>
              <a:rPr lang="en-US" b="1" dirty="0">
                <a:solidFill>
                  <a:srgbClr val="0070C0"/>
                </a:solidFill>
              </a:rPr>
              <a:t>in the schedule (blue)</a:t>
            </a:r>
          </a:p>
          <a:p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181542005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A4B3AE-9D59-468C-B1A8-9A3C845508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4426258" cy="1325563"/>
          </a:xfrm>
        </p:spPr>
        <p:txBody>
          <a:bodyPr>
            <a:normAutofit fontScale="90000"/>
          </a:bodyPr>
          <a:lstStyle/>
          <a:p>
            <a:r>
              <a:rPr lang="en-US" dirty="0"/>
              <a:t>How does unreliability change?</a:t>
            </a:r>
          </a:p>
        </p:txBody>
      </p:sp>
      <p:pic>
        <p:nvPicPr>
          <p:cNvPr id="5" name="Content Placeholder 4" descr="Map&#10;&#10;Description automatically generated">
            <a:extLst>
              <a:ext uri="{FF2B5EF4-FFF2-40B4-BE49-F238E27FC236}">
                <a16:creationId xmlns:a16="http://schemas.microsoft.com/office/drawing/2014/main" id="{76CD1D76-8481-418E-8030-EB0AD01A56F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84054" y="280909"/>
            <a:ext cx="6433991" cy="6433991"/>
          </a:xfrm>
        </p:spPr>
      </p:pic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E088E8E6-9C5B-46A1-9609-D2F7DB68B970}"/>
              </a:ext>
            </a:extLst>
          </p:cNvPr>
          <p:cNvSpPr txBox="1">
            <a:spLocks/>
          </p:cNvSpPr>
          <p:nvPr/>
        </p:nvSpPr>
        <p:spPr>
          <a:xfrm>
            <a:off x="542791" y="1871757"/>
            <a:ext cx="4881465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Each point is a people trying to reach as far as possible</a:t>
            </a:r>
          </a:p>
          <a:p>
            <a:r>
              <a:rPr lang="en-US"/>
              <a:t>Color </a:t>
            </a:r>
            <a:r>
              <a:rPr lang="en-US" dirty="0"/>
              <a:t>show unreliability</a:t>
            </a:r>
          </a:p>
          <a:p>
            <a:r>
              <a:rPr lang="en-US" dirty="0"/>
              <a:t>Unreliability start from city center, spread to the suburban</a:t>
            </a:r>
          </a:p>
          <a:p>
            <a:r>
              <a:rPr lang="en-US" dirty="0"/>
              <a:t>For more practical time budget (15 – 30 minutes), accessibility in the city center is much more unreliable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2213CB5-67E9-4E15-AFAC-F2CD9BB677FC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17" t="85534" r="91070" b="525"/>
          <a:stretch/>
        </p:blipFill>
        <p:spPr bwMode="auto">
          <a:xfrm>
            <a:off x="5584054" y="4813316"/>
            <a:ext cx="1133639" cy="197260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28938267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734</TotalTime>
  <Words>364</Words>
  <Application>Microsoft Office PowerPoint</Application>
  <PresentationFormat>Widescreen</PresentationFormat>
  <Paragraphs>48</Paragraphs>
  <Slides>8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Calibri</vt:lpstr>
      <vt:lpstr>Calibri Light</vt:lpstr>
      <vt:lpstr>Office Theme</vt:lpstr>
      <vt:lpstr>Realizable Accessibility Reevaluating the Reliability of Public Transit Accessibility </vt:lpstr>
      <vt:lpstr>What is accessibility?</vt:lpstr>
      <vt:lpstr>Why do we fail transit accessibility?</vt:lpstr>
      <vt:lpstr>So just measure the actual time!</vt:lpstr>
      <vt:lpstr>But can you actually do it?</vt:lpstr>
      <vt:lpstr>Realizable accessibility</vt:lpstr>
      <vt:lpstr>How unreliable public transit can be?</vt:lpstr>
      <vt:lpstr>How does unreliability change?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Realizable Accessibility: The accessibility measure that you can actually pull off</dc:title>
  <dc:creator>Luyu Liu</dc:creator>
  <cp:lastModifiedBy>Luyu Liu</cp:lastModifiedBy>
  <cp:revision>10</cp:revision>
  <dcterms:created xsi:type="dcterms:W3CDTF">2021-11-12T20:34:47Z</dcterms:created>
  <dcterms:modified xsi:type="dcterms:W3CDTF">2021-11-16T01:47:18Z</dcterms:modified>
</cp:coreProperties>
</file>

<file path=docProps/thumbnail.jpeg>
</file>